
<file path=[Content_Types].xml><?xml version="1.0" encoding="utf-8"?>
<Types xmlns="http://schemas.openxmlformats.org/package/2006/content-types">
  <Default Extension="doc" ContentType="application/msword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3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3" r:id="rId13"/>
    <p:sldId id="334" r:id="rId14"/>
    <p:sldId id="335" r:id="rId15"/>
    <p:sldId id="336" r:id="rId16"/>
    <p:sldId id="337" r:id="rId17"/>
    <p:sldId id="338" r:id="rId18"/>
    <p:sldId id="339" r:id="rId19"/>
    <p:sldId id="340" r:id="rId2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6" autoAdjust="0"/>
    <p:restoredTop sz="93590" autoAdjust="0"/>
  </p:normalViewPr>
  <p:slideViewPr>
    <p:cSldViewPr>
      <p:cViewPr varScale="1">
        <p:scale>
          <a:sx n="76" d="100"/>
          <a:sy n="76" d="100"/>
        </p:scale>
        <p:origin x="96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B68D1BC-E885-4BA7-85D2-BAD9E4870A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0B0947E-EC16-4B04-8608-63A8BB803C4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FA2A9C7-343A-48A7-BA4E-94F9A8451B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6ECF0FD2-0EEB-4131-8554-D8F6F58AEC0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Щелчок правит 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06D53554-CDB9-4B69-A576-0995EEF8921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EC077BAB-1DAA-493F-9EAF-0CD59B7832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241E6F9-959B-4CCF-B836-49DA143E228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6B136C-10A7-4A4E-B417-2CCDBB70A6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3B50948-A8FA-4CEC-8806-A1546E5D8C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ADABD1-C300-4534-BC21-67D5E6D61D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CB3ED-450D-4D2B-AA88-D2C95CFFE15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59148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211E99-41D0-4C78-B480-C34B2FD1CF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A3A8FE-1097-40EE-B3BD-537D040802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16CCEE-C5A7-43F8-93DE-6E1F15B638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B449E-68CB-4FE3-B037-413F9AC3628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8806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FA5E09-6EDE-4A03-88AD-938F9888C3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8E30D6-AA81-44E1-BB5E-4378A28FE2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7EE628-DC9E-4442-97F6-D472F91001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E33F8-C13A-4188-9DDD-370ECD9465D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2450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CEE42B-F4A4-4EA5-B38A-5C371DCF54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BB5C9F-2C3E-402F-A65D-67386EA3A5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3B3B3CD-30A1-44BD-B251-815AE7FE39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DE4B4-B998-4ADF-995C-1108FFCEFFF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229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90A09D-5253-4083-8C81-9EFE77166E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C0EF57-572B-4E59-B726-1CC917A9F4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43F18D-D122-4B62-AF9A-B2B3B52D84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1F4F0-45F9-4590-ABA7-A045D8224E5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26875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9DC10A-25E8-42C1-ADCF-87BFDE7D5E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73B3B0-7682-40D7-AB52-5D4D2549A4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28F8E5-5439-42BE-948E-F08F374E73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AA93D-D751-4642-A7CA-D37D948EF3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072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622DF04-9EAA-4A21-B3F9-8B27CA0D7B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5F40D6B-F19B-476D-9687-FCE77E248D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3AE1F99-FD95-4526-8BBC-737CAC6FFA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75E11-82E6-4A72-96FE-C3829ED3955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996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1610FA0-B591-4E39-92C3-B4922CA2D5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1FA9B0A-1091-440E-849C-3B639980C1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FB39CF8-3FFA-41B3-A894-FCA03B15B4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8D9D3-A5E4-455B-A82E-C505950BC1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776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35191B0-CD06-4BBC-AEBA-6D8EF63427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F37EABA-97B6-4847-8ED4-B913CA6ADD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020D70D-935D-485B-AEB3-22E1BB7596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B2F9C-4F77-40CB-8EFC-084D7C189F7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6871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3BC936-3BDE-4488-8E65-85D46E10DD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E6014E-72CF-4BAB-8247-374968C582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E03016-3434-49A5-83D7-7790B4BA55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8C903-57D7-47E3-A448-21CA8DDD42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8277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A72DD5-B2C4-45AB-8DFA-7CBDE0CA78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1C0D61-E7B6-4DAF-8F37-BCBDD51F20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D3590B-9BBD-4914-858C-0D9380BFE7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875E0-7CAD-4A5A-BE77-FA0AFC4DF98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0490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3FB8C2E-9D50-42F4-B3B4-0BD1F09AC4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926D28E-1BA5-4685-A8AE-19C3D12CA6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95FB201-36E5-45C3-AA27-9D0CBF2C433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62D2409-C574-475B-A1C6-2C2087E495A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374BCA6-A6F7-4771-AA83-C6FB154E672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7869065-9F91-4192-AA94-E2DD022A78D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Word_97_-_2003_Document.doc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>
            <a:extLst>
              <a:ext uri="{FF2B5EF4-FFF2-40B4-BE49-F238E27FC236}">
                <a16:creationId xmlns:a16="http://schemas.microsoft.com/office/drawing/2014/main" id="{22EA441F-A634-4953-B14E-DFFC1B3301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6783574"/>
              </p:ext>
            </p:extLst>
          </p:nvPr>
        </p:nvGraphicFramePr>
        <p:xfrm>
          <a:off x="327025" y="342900"/>
          <a:ext cx="8474075" cy="612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0" name="Document" r:id="rId4" imgW="10135618" imgH="7302002" progId="Word.Document.8">
                  <p:embed/>
                </p:oleObj>
              </mc:Choice>
              <mc:Fallback>
                <p:oleObj name="Document" r:id="rId4" imgW="10135618" imgH="7302002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" y="342900"/>
                        <a:ext cx="8474075" cy="612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>
            <a:extLst>
              <a:ext uri="{FF2B5EF4-FFF2-40B4-BE49-F238E27FC236}">
                <a16:creationId xmlns:a16="http://schemas.microsoft.com/office/drawing/2014/main" id="{E3D52B82-DBA8-48FE-A611-ED7AE4F3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81D9490-A756-45D6-B0FE-C26286FC20FB}"/>
              </a:ext>
            </a:extLst>
          </p:cNvPr>
          <p:cNvSpPr/>
          <p:nvPr/>
        </p:nvSpPr>
        <p:spPr>
          <a:xfrm>
            <a:off x="503548" y="143322"/>
            <a:ext cx="8136904" cy="8735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ctr">
              <a:lnSpc>
                <a:spcPct val="150000"/>
              </a:lnSpc>
            </a:pP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Особенности финансово-хозяйственной деятельности строительных предприятий (продолжение)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8A33DBC-68C5-4A96-8A4E-BD237BB8F46D}"/>
              </a:ext>
            </a:extLst>
          </p:cNvPr>
          <p:cNvSpPr/>
          <p:nvPr/>
        </p:nvSpPr>
        <p:spPr>
          <a:xfrm>
            <a:off x="143508" y="1134220"/>
            <a:ext cx="8856984" cy="5444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3. Строительство носит </a:t>
            </a: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позаказный</a:t>
            </a: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 характер. Характер выполняемых строительных работ часто не позволяет заранее точно определить конечную стоимость работ по объекту (заказу). Это также формирует специфические угрозы: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обострение конкуренции на ограниченном рынке заказов;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обострение конкуренции на ограниченном географическом пространстве;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недобросовестная конкуренция во всех ее проявлениях;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монополизация рынка;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коррупционные отношения при распределении государственных и муниципальных заказов;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явления коммерческого подкупа при получении заказов и распределении субподрядов, так называемые откат и обратный откат;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внутреннее мошенничество.</a:t>
            </a:r>
          </a:p>
        </p:txBody>
      </p:sp>
    </p:spTree>
    <p:extLst>
      <p:ext uri="{BB962C8B-B14F-4D97-AF65-F5344CB8AC3E}">
        <p14:creationId xmlns:p14="http://schemas.microsoft.com/office/powerpoint/2010/main" val="2331193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>
            <a:extLst>
              <a:ext uri="{FF2B5EF4-FFF2-40B4-BE49-F238E27FC236}">
                <a16:creationId xmlns:a16="http://schemas.microsoft.com/office/drawing/2014/main" id="{E3D52B82-DBA8-48FE-A611-ED7AE4F3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81D9490-A756-45D6-B0FE-C26286FC20FB}"/>
              </a:ext>
            </a:extLst>
          </p:cNvPr>
          <p:cNvSpPr/>
          <p:nvPr/>
        </p:nvSpPr>
        <p:spPr>
          <a:xfrm>
            <a:off x="503548" y="143322"/>
            <a:ext cx="8136904" cy="8735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ctr">
              <a:lnSpc>
                <a:spcPct val="150000"/>
              </a:lnSpc>
            </a:pP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Особенности финансово-хозяйственной деятельности строительных предприятий (продолжение)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8A33DBC-68C5-4A96-8A4E-BD237BB8F46D}"/>
              </a:ext>
            </a:extLst>
          </p:cNvPr>
          <p:cNvSpPr/>
          <p:nvPr/>
        </p:nvSpPr>
        <p:spPr>
          <a:xfrm>
            <a:off x="143508" y="1134220"/>
            <a:ext cx="8856984" cy="5444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4. Строительство является </a:t>
            </a: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технически</a:t>
            </a: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 сложным процессом, что формирует следующие угрозы: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нанесение ущерба объекту строительства, технике, порча ТМЦ;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нанесение ущерба персоналу (производственный травматизм);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угроза появления брака, в том числе скрытого, по работам, выполненным силами субподрядчиков, а также обусловленного низким качеством использованных стройматериалов;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угроза появления брака, в том числе скрытого, по работам, выполненным собственными силами;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угроза появления брака, обусловленного низким качеством работы проектных организаций, а также генподрядчиков;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даже небольшой брак или незначительное несоблюдение технологий может впоследствии привести к серьезным финансовым потерям.</a:t>
            </a:r>
          </a:p>
        </p:txBody>
      </p:sp>
    </p:spTree>
    <p:extLst>
      <p:ext uri="{BB962C8B-B14F-4D97-AF65-F5344CB8AC3E}">
        <p14:creationId xmlns:p14="http://schemas.microsoft.com/office/powerpoint/2010/main" val="3466328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>
            <a:extLst>
              <a:ext uri="{FF2B5EF4-FFF2-40B4-BE49-F238E27FC236}">
                <a16:creationId xmlns:a16="http://schemas.microsoft.com/office/drawing/2014/main" id="{E3D52B82-DBA8-48FE-A611-ED7AE4F3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81D9490-A756-45D6-B0FE-C26286FC20FB}"/>
              </a:ext>
            </a:extLst>
          </p:cNvPr>
          <p:cNvSpPr/>
          <p:nvPr/>
        </p:nvSpPr>
        <p:spPr>
          <a:xfrm>
            <a:off x="503548" y="143322"/>
            <a:ext cx="8136904" cy="8735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ctr">
              <a:lnSpc>
                <a:spcPct val="150000"/>
              </a:lnSpc>
            </a:pP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Особенности финансово-хозяйственной деятельности строительных предприятий (продолжение)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8A33DBC-68C5-4A96-8A4E-BD237BB8F46D}"/>
              </a:ext>
            </a:extLst>
          </p:cNvPr>
          <p:cNvSpPr/>
          <p:nvPr/>
        </p:nvSpPr>
        <p:spPr>
          <a:xfrm>
            <a:off x="143508" y="1134220"/>
            <a:ext cx="8856984" cy="5028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5. Проблема </a:t>
            </a: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персонала</a:t>
            </a: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. Многие строительные предприятия привлекают ряд сотрудников, обычно строительных рабочих, без должного оформления. Это несет ряд угроз: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ухудшение криминогенной обстановки на объекте и вокруг него;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падение качества выполняемых работ;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повышение травматизма на объекте;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повышение угрозы хищения ТМЦ на объекте;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санкции уполномоченных органов, в случае обнаружения фактов такого найма;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необходимость проведения незаконных финансовых операций для получения официально неучтенных денежных средств в наличной форме для оплаты труда, со всеми финансовыми и прочими рисками по таким операциям.</a:t>
            </a:r>
          </a:p>
        </p:txBody>
      </p:sp>
    </p:spTree>
    <p:extLst>
      <p:ext uri="{BB962C8B-B14F-4D97-AF65-F5344CB8AC3E}">
        <p14:creationId xmlns:p14="http://schemas.microsoft.com/office/powerpoint/2010/main" val="3825816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>
            <a:extLst>
              <a:ext uri="{FF2B5EF4-FFF2-40B4-BE49-F238E27FC236}">
                <a16:creationId xmlns:a16="http://schemas.microsoft.com/office/drawing/2014/main" id="{E3D52B82-DBA8-48FE-A611-ED7AE4F3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81D9490-A756-45D6-B0FE-C26286FC20FB}"/>
              </a:ext>
            </a:extLst>
          </p:cNvPr>
          <p:cNvSpPr/>
          <p:nvPr/>
        </p:nvSpPr>
        <p:spPr>
          <a:xfrm>
            <a:off x="503548" y="143322"/>
            <a:ext cx="8136904" cy="8735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ctr">
              <a:lnSpc>
                <a:spcPct val="150000"/>
              </a:lnSpc>
            </a:pP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Особенности финансово-хозяйственной деятельности строительных предприятий (продолжение)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8A33DBC-68C5-4A96-8A4E-BD237BB8F46D}"/>
              </a:ext>
            </a:extLst>
          </p:cNvPr>
          <p:cNvSpPr/>
          <p:nvPr/>
        </p:nvSpPr>
        <p:spPr>
          <a:xfrm>
            <a:off x="143508" y="1160215"/>
            <a:ext cx="8856984" cy="5444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6. </a:t>
            </a: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Сезонность</a:t>
            </a: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 и аритмичность работ. Повышает непроизводственные издержки. Порождает следующие угрозы:</a:t>
            </a:r>
          </a:p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фактор погодных рисков;</a:t>
            </a:r>
          </a:p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нанесение экономического ущерба вследствие ошибок планирования;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усугубляет проблему персонала: предприятие вынуждено либо содержать большой штат сотрудников с вынужденными простоями в периоды с низкой загрузкой, либо привлекать дополнительных сотрудников в периоды с высокой нагрузкой.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7. </a:t>
            </a: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Удаленность</a:t>
            </a: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 и территориальная разобщенность объектов. Порождает следующие угрозы: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падение управляемости процессом строительства на объекте;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рост транспортных рисков;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хищение ТМЦ на </a:t>
            </a:r>
            <a:r>
              <a:rPr lang="ru-RU" spc="1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приобъектных</a:t>
            </a: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 складах и объектах.</a:t>
            </a:r>
          </a:p>
        </p:txBody>
      </p:sp>
    </p:spTree>
    <p:extLst>
      <p:ext uri="{BB962C8B-B14F-4D97-AF65-F5344CB8AC3E}">
        <p14:creationId xmlns:p14="http://schemas.microsoft.com/office/powerpoint/2010/main" val="2327354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>
            <a:extLst>
              <a:ext uri="{FF2B5EF4-FFF2-40B4-BE49-F238E27FC236}">
                <a16:creationId xmlns:a16="http://schemas.microsoft.com/office/drawing/2014/main" id="{E3D52B82-DBA8-48FE-A611-ED7AE4F3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8A33DBC-68C5-4A96-8A4E-BD237BB8F46D}"/>
              </a:ext>
            </a:extLst>
          </p:cNvPr>
          <p:cNvSpPr/>
          <p:nvPr/>
        </p:nvSpPr>
        <p:spPr>
          <a:xfrm>
            <a:off x="143508" y="291474"/>
            <a:ext cx="8856984" cy="6275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Служба безопасности строительного предприятия, помимо осуществления обычных мероприятий, должна уделять особое внимание: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мониторингу отношений собственных сотрудников с потенциальными заказчиками либо их представителями, распорядителями заказов, представителями органов власти;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мониторингу отношений конкурентов, в том числе возможных, с потенциальными заказчиками либо их представителями, распорядителями заказов, представителями органов власти;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сохранению коммерческой тайны внутри предприятия;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контролю субподрядных отношений;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борьбе с угрозами внутреннего мошенничества;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персоналу - как собственному, так и контрагентов;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контролю качества проводимых работ;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использовать специальные методические рекомендации (в частности, по обеспечению сохранности ТМЦ).</a:t>
            </a:r>
          </a:p>
        </p:txBody>
      </p:sp>
    </p:spTree>
    <p:extLst>
      <p:ext uri="{BB962C8B-B14F-4D97-AF65-F5344CB8AC3E}">
        <p14:creationId xmlns:p14="http://schemas.microsoft.com/office/powerpoint/2010/main" val="697874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>
            <a:extLst>
              <a:ext uri="{FF2B5EF4-FFF2-40B4-BE49-F238E27FC236}">
                <a16:creationId xmlns:a16="http://schemas.microsoft.com/office/drawing/2014/main" id="{E3D52B82-DBA8-48FE-A611-ED7AE4F3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8A33DBC-68C5-4A96-8A4E-BD237BB8F46D}"/>
              </a:ext>
            </a:extLst>
          </p:cNvPr>
          <p:cNvSpPr/>
          <p:nvPr/>
        </p:nvSpPr>
        <p:spPr>
          <a:xfrm>
            <a:off x="172430" y="654466"/>
            <a:ext cx="8856984" cy="2120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ctr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На </a:t>
            </a: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транспорте</a:t>
            </a: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 основными угрозами являются: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осуществление неучтенных услуг;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списание товарно-материальных ценностей и иных ресурсов (ГСМ, электроэнергия, ремонт, запчасти) сверх обусловленных производственной необходимостью.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F053852-ECA4-4E69-8D39-0BD7C91C79EF}"/>
              </a:ext>
            </a:extLst>
          </p:cNvPr>
          <p:cNvSpPr/>
          <p:nvPr/>
        </p:nvSpPr>
        <p:spPr>
          <a:xfrm>
            <a:off x="143508" y="3717032"/>
            <a:ext cx="8856984" cy="1289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ctr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В </a:t>
            </a: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сфере связи </a:t>
            </a: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наиболее характерными являются следующие угрозы :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административные риски;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оказание неучтенных услуг («неучтенный трафик).</a:t>
            </a:r>
          </a:p>
        </p:txBody>
      </p:sp>
    </p:spTree>
    <p:extLst>
      <p:ext uri="{BB962C8B-B14F-4D97-AF65-F5344CB8AC3E}">
        <p14:creationId xmlns:p14="http://schemas.microsoft.com/office/powerpoint/2010/main" val="2259744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>
            <a:extLst>
              <a:ext uri="{FF2B5EF4-FFF2-40B4-BE49-F238E27FC236}">
                <a16:creationId xmlns:a16="http://schemas.microsoft.com/office/drawing/2014/main" id="{E3D52B82-DBA8-48FE-A611-ED7AE4F3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8A33DBC-68C5-4A96-8A4E-BD237BB8F46D}"/>
              </a:ext>
            </a:extLst>
          </p:cNvPr>
          <p:cNvSpPr/>
          <p:nvPr/>
        </p:nvSpPr>
        <p:spPr>
          <a:xfrm>
            <a:off x="143508" y="116632"/>
            <a:ext cx="8856984" cy="6649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ctr">
              <a:lnSpc>
                <a:spcPct val="13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Производственный цикл оптовых торговых предприятий:</a:t>
            </a:r>
          </a:p>
          <a:p>
            <a:pPr indent="360363" algn="just">
              <a:lnSpc>
                <a:spcPct val="13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решение о закупке товара;</a:t>
            </a:r>
          </a:p>
          <a:p>
            <a:pPr indent="360363" algn="just">
              <a:lnSpc>
                <a:spcPct val="13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заключение договора на поставку товара в адрес торговой организации;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оплата товара продавцу;</a:t>
            </a:r>
          </a:p>
          <a:p>
            <a:pPr indent="360363" algn="just">
              <a:lnSpc>
                <a:spcPct val="13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отгрузка продавцом товара;</a:t>
            </a:r>
          </a:p>
          <a:p>
            <a:pPr indent="360363" algn="just">
              <a:lnSpc>
                <a:spcPct val="13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доставка товара от склада продавца (производителя) на склад предприятия:</a:t>
            </a:r>
          </a:p>
          <a:p>
            <a:pPr indent="360363" algn="just">
              <a:lnSpc>
                <a:spcPct val="13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разгрузка товара и его приемка, составление актов приема- передачи;</a:t>
            </a:r>
          </a:p>
          <a:p>
            <a:pPr indent="360363" algn="just">
              <a:lnSpc>
                <a:spcPct val="13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оприходование товара;</a:t>
            </a:r>
          </a:p>
          <a:p>
            <a:pPr indent="360363" algn="just">
              <a:lnSpc>
                <a:spcPct val="13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размещение товара на складе и его хранение;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принятие решения о продаже товара;</a:t>
            </a:r>
          </a:p>
          <a:p>
            <a:pPr indent="360363" algn="just">
              <a:lnSpc>
                <a:spcPct val="13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заключение договора на поставку товара торговой организацией покупателю;</a:t>
            </a:r>
          </a:p>
          <a:p>
            <a:pPr indent="360363" algn="just">
              <a:lnSpc>
                <a:spcPct val="13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получение предоплаты;</a:t>
            </a:r>
          </a:p>
          <a:p>
            <a:pPr indent="360363" algn="just">
              <a:lnSpc>
                <a:spcPct val="13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отгрузка товара и его списание;</a:t>
            </a:r>
          </a:p>
          <a:p>
            <a:pPr indent="360363" algn="just">
              <a:lnSpc>
                <a:spcPct val="13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доставка товара покупателю;</a:t>
            </a:r>
          </a:p>
          <a:p>
            <a:pPr indent="360363" algn="just">
              <a:lnSpc>
                <a:spcPct val="13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разгрузка товара покупателем и его приемка, подписание накладных или составление актов приема-передачи.</a:t>
            </a:r>
          </a:p>
        </p:txBody>
      </p:sp>
    </p:spTree>
    <p:extLst>
      <p:ext uri="{BB962C8B-B14F-4D97-AF65-F5344CB8AC3E}">
        <p14:creationId xmlns:p14="http://schemas.microsoft.com/office/powerpoint/2010/main" val="288826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>
            <a:extLst>
              <a:ext uri="{FF2B5EF4-FFF2-40B4-BE49-F238E27FC236}">
                <a16:creationId xmlns:a16="http://schemas.microsoft.com/office/drawing/2014/main" id="{E3D52B82-DBA8-48FE-A611-ED7AE4F3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8A33DBC-68C5-4A96-8A4E-BD237BB8F46D}"/>
              </a:ext>
            </a:extLst>
          </p:cNvPr>
          <p:cNvSpPr/>
          <p:nvPr/>
        </p:nvSpPr>
        <p:spPr>
          <a:xfrm>
            <a:off x="143508" y="608328"/>
            <a:ext cx="8856984" cy="2535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Решение о закупке товара можно считать правильным, если товар закупается по цене не выше рыночной и может быть перепродан с выгодой в течение разумного времени в количестве, соответствующем закупке.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Соответствующие угрозы: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товар закупается в большем или меньшем количестве, чем необходимо;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товар закупается по цене более высокой, чем рыночная цена.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F534544-FA01-459B-8815-03C07999D7D4}"/>
              </a:ext>
            </a:extLst>
          </p:cNvPr>
          <p:cNvSpPr/>
          <p:nvPr/>
        </p:nvSpPr>
        <p:spPr>
          <a:xfrm>
            <a:off x="143508" y="3429000"/>
            <a:ext cx="8856984" cy="2798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Договор на поставку можно считать нормальным, если его существенные условия соответствуют технологии работы торгового предприятия и соответствуют сложившимся обычаям хозяйственной деятельности. Для торговых предприятий можно отметить следующие существенные условия:</a:t>
            </a:r>
          </a:p>
          <a:p>
            <a:pPr marL="342900" indent="19050" algn="just">
              <a:lnSpc>
                <a:spcPct val="130000"/>
              </a:lnSpc>
              <a:buAutoNum type="arabicPeriod"/>
              <a:tabLst>
                <a:tab pos="628650" algn="l"/>
              </a:tabLst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 Сроки поставки.</a:t>
            </a:r>
          </a:p>
          <a:p>
            <a:pPr marL="342900" indent="19050" algn="just">
              <a:lnSpc>
                <a:spcPct val="130000"/>
              </a:lnSpc>
              <a:buAutoNum type="arabicPeriod"/>
              <a:tabLst>
                <a:tab pos="628650" algn="l"/>
              </a:tabLst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 Способ доставки товара.</a:t>
            </a:r>
          </a:p>
          <a:p>
            <a:pPr marL="342900" indent="19050" algn="just">
              <a:lnSpc>
                <a:spcPct val="130000"/>
              </a:lnSpc>
              <a:buAutoNum type="arabicPeriod"/>
              <a:tabLst>
                <a:tab pos="628650" algn="l"/>
              </a:tabLst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 Момент перехода права собственности на товар.</a:t>
            </a:r>
          </a:p>
        </p:txBody>
      </p:sp>
    </p:spTree>
    <p:extLst>
      <p:ext uri="{BB962C8B-B14F-4D97-AF65-F5344CB8AC3E}">
        <p14:creationId xmlns:p14="http://schemas.microsoft.com/office/powerpoint/2010/main" val="794336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>
            <a:extLst>
              <a:ext uri="{FF2B5EF4-FFF2-40B4-BE49-F238E27FC236}">
                <a16:creationId xmlns:a16="http://schemas.microsoft.com/office/drawing/2014/main" id="{E3D52B82-DBA8-48FE-A611-ED7AE4F3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8A33DBC-68C5-4A96-8A4E-BD237BB8F46D}"/>
              </a:ext>
            </a:extLst>
          </p:cNvPr>
          <p:cNvSpPr/>
          <p:nvPr/>
        </p:nvSpPr>
        <p:spPr>
          <a:xfrm>
            <a:off x="143508" y="2204864"/>
            <a:ext cx="8856984" cy="1704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В зависимости от организации продажи товара предприятия розничной торговли </a:t>
            </a:r>
            <a:r>
              <a:rPr lang="ru-RU" i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условно</a:t>
            </a: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 можно разбить на несколько категорий: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магазины самообслуживания (гипермаркеты, супермаркеты, универсамы);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магазины с «классическими» витринами и продавцами.</a:t>
            </a:r>
          </a:p>
        </p:txBody>
      </p:sp>
    </p:spTree>
    <p:extLst>
      <p:ext uri="{BB962C8B-B14F-4D97-AF65-F5344CB8AC3E}">
        <p14:creationId xmlns:p14="http://schemas.microsoft.com/office/powerpoint/2010/main" val="2569206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>
            <a:extLst>
              <a:ext uri="{FF2B5EF4-FFF2-40B4-BE49-F238E27FC236}">
                <a16:creationId xmlns:a16="http://schemas.microsoft.com/office/drawing/2014/main" id="{E3D52B82-DBA8-48FE-A611-ED7AE4F3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8A33DBC-68C5-4A96-8A4E-BD237BB8F46D}"/>
              </a:ext>
            </a:extLst>
          </p:cNvPr>
          <p:cNvSpPr/>
          <p:nvPr/>
        </p:nvSpPr>
        <p:spPr>
          <a:xfrm>
            <a:off x="140013" y="260648"/>
            <a:ext cx="8856984" cy="416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ctr">
              <a:lnSpc>
                <a:spcPct val="130000"/>
              </a:lnSpc>
            </a:pP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Отраслевые особенности торговых предприятий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894EBF1-A9EC-473E-92BE-5041781E53BE}"/>
              </a:ext>
            </a:extLst>
          </p:cNvPr>
          <p:cNvSpPr/>
          <p:nvPr/>
        </p:nvSpPr>
        <p:spPr>
          <a:xfrm>
            <a:off x="140013" y="737799"/>
            <a:ext cx="8856984" cy="5859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17463" algn="just">
              <a:lnSpc>
                <a:spcPct val="150000"/>
              </a:lnSpc>
              <a:buAutoNum type="arabicPeriod"/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Территориальный фактор.</a:t>
            </a:r>
          </a:p>
          <a:p>
            <a:pPr marL="342900" indent="17463" algn="just">
              <a:lnSpc>
                <a:spcPct val="150000"/>
              </a:lnSpc>
              <a:buAutoNum type="arabicPeriod"/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Разобщенность объектов.</a:t>
            </a:r>
          </a:p>
          <a:p>
            <a:pPr indent="5397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Порождает следующие угрозы:</a:t>
            </a:r>
          </a:p>
          <a:p>
            <a:pPr indent="5397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падение управляемости процессом поставок и продаж;</a:t>
            </a:r>
          </a:p>
          <a:p>
            <a:pPr indent="5397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рост транспортных рисков;</a:t>
            </a:r>
          </a:p>
          <a:p>
            <a:pPr indent="5397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хищение ТМЦ на складах, при перевозке и в магазинах.</a:t>
            </a:r>
          </a:p>
          <a:p>
            <a:pPr indent="269875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3. Сезонность продаж.</a:t>
            </a:r>
          </a:p>
          <a:p>
            <a:pPr marL="4492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Порождает следующие угрозы:</a:t>
            </a:r>
          </a:p>
          <a:p>
            <a:pPr marL="4492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фактор погодных рисков;</a:t>
            </a:r>
          </a:p>
          <a:p>
            <a:pPr marL="4492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нанесение экономического ущерба вследствие ошибок управления;</a:t>
            </a:r>
          </a:p>
          <a:p>
            <a:pPr marL="4492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также усугубляет проблему персонала: предприятие вынуждено либо содержать большой штат сотрудников с вынужденными простоями в периоды с низкой загрузкой, либо привлекать дополнительных сотрудников в периоды с высокой нагрузкой.</a:t>
            </a:r>
          </a:p>
        </p:txBody>
      </p:sp>
    </p:spTree>
    <p:extLst>
      <p:ext uri="{BB962C8B-B14F-4D97-AF65-F5344CB8AC3E}">
        <p14:creationId xmlns:p14="http://schemas.microsoft.com/office/powerpoint/2010/main" val="19491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>
            <a:extLst>
              <a:ext uri="{FF2B5EF4-FFF2-40B4-BE49-F238E27FC236}">
                <a16:creationId xmlns:a16="http://schemas.microsoft.com/office/drawing/2014/main" id="{E3D52B82-DBA8-48FE-A611-ED7AE4F3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7F6A76F-4343-4F04-ACC2-A4CC0686751A}"/>
              </a:ext>
            </a:extLst>
          </p:cNvPr>
          <p:cNvSpPr/>
          <p:nvPr/>
        </p:nvSpPr>
        <p:spPr>
          <a:xfrm>
            <a:off x="503548" y="1484784"/>
            <a:ext cx="8136904" cy="2951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Отличия от предприятий других отраслей, характеризующие отраслевую специфику предприятий той или иной отрасли, можно классифицировать по следующим группам:</a:t>
            </a:r>
          </a:p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правовое регулирование в отрасли;</a:t>
            </a:r>
          </a:p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сложившаяся практика хозяйственной деятельности;</a:t>
            </a:r>
          </a:p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организационные особенности предприятий;</a:t>
            </a:r>
          </a:p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технологические особенности производства.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>
            <a:extLst>
              <a:ext uri="{FF2B5EF4-FFF2-40B4-BE49-F238E27FC236}">
                <a16:creationId xmlns:a16="http://schemas.microsoft.com/office/drawing/2014/main" id="{E3D52B82-DBA8-48FE-A611-ED7AE4F3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7F6A76F-4343-4F04-ACC2-A4CC0686751A}"/>
              </a:ext>
            </a:extLst>
          </p:cNvPr>
          <p:cNvSpPr/>
          <p:nvPr/>
        </p:nvSpPr>
        <p:spPr>
          <a:xfrm>
            <a:off x="503548" y="400377"/>
            <a:ext cx="8136904" cy="458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ctr">
              <a:lnSpc>
                <a:spcPct val="150000"/>
              </a:lnSpc>
            </a:pP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Общие черты предприятий промышленности: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823F57B-4EE8-47C5-9415-DAF11C55C306}"/>
              </a:ext>
            </a:extLst>
          </p:cNvPr>
          <p:cNvSpPr/>
          <p:nvPr/>
        </p:nvSpPr>
        <p:spPr>
          <a:xfrm>
            <a:off x="475742" y="1165599"/>
            <a:ext cx="8136904" cy="26278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1. Деятельность промышленных предприятий в ряде случаев </a:t>
            </a: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регламентируется</a:t>
            </a: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 и </a:t>
            </a: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контролируется</a:t>
            </a: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 государством. Многие виды продукции подлежат обязательной сертификации.</a:t>
            </a:r>
          </a:p>
          <a:p>
            <a:pPr indent="361950" algn="just">
              <a:lnSpc>
                <a:spcPct val="150000"/>
              </a:lnSpc>
            </a:pPr>
            <a:endParaRPr lang="ru-RU" sz="400" spc="1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2. Часто крупные и средние предприятия являются так называемыми </a:t>
            </a: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градообразующими</a:t>
            </a: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 предприятиями. Ряд предприятий так или иначе связан с социальной сферой, с городским и коммунальным хозяйством.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2103F0A-552B-4D92-839D-6190CD4A1B42}"/>
              </a:ext>
            </a:extLst>
          </p:cNvPr>
          <p:cNvSpPr/>
          <p:nvPr/>
        </p:nvSpPr>
        <p:spPr>
          <a:xfrm>
            <a:off x="503548" y="4106811"/>
            <a:ext cx="8136904" cy="1704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3. Для большинства промышленных предприятий характерна специализация в каком-либо направлении. Характер производства не позволяет быстро в случае необходимости перейти на выпуск другой продукции. </a:t>
            </a:r>
          </a:p>
        </p:txBody>
      </p:sp>
    </p:spTree>
    <p:extLst>
      <p:ext uri="{BB962C8B-B14F-4D97-AF65-F5344CB8AC3E}">
        <p14:creationId xmlns:p14="http://schemas.microsoft.com/office/powerpoint/2010/main" val="361496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>
            <a:extLst>
              <a:ext uri="{FF2B5EF4-FFF2-40B4-BE49-F238E27FC236}">
                <a16:creationId xmlns:a16="http://schemas.microsoft.com/office/drawing/2014/main" id="{E3D52B82-DBA8-48FE-A611-ED7AE4F3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823F57B-4EE8-47C5-9415-DAF11C55C306}"/>
              </a:ext>
            </a:extLst>
          </p:cNvPr>
          <p:cNvSpPr/>
          <p:nvPr/>
        </p:nvSpPr>
        <p:spPr>
          <a:xfrm>
            <a:off x="503548" y="548680"/>
            <a:ext cx="8136904" cy="5444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ctr">
              <a:lnSpc>
                <a:spcPct val="150000"/>
              </a:lnSpc>
            </a:pPr>
            <a:r>
              <a:rPr lang="ru-RU" i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Угрозы повышенного внимания органов власти к промышленным предприятиям:</a:t>
            </a:r>
          </a:p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использование административных возможностей для получения выгоды;</a:t>
            </a:r>
          </a:p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использование административных возможностей для усиления давления со стороны конкурентов либо так называемых рейдеров;</a:t>
            </a:r>
          </a:p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рост влияния административных рисков. Здесь и изменение законодательства, иных нормативных и регулирующих документов, смена сотрудников администрации и контролирующих органов, изменение их позиции в отношении промышленного предприятия в силу каких-либо причин;</a:t>
            </a:r>
          </a:p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попадание предприятия в зависимость от должностных лиц либо посредников, в том числе от своих сотрудников.</a:t>
            </a:r>
          </a:p>
        </p:txBody>
      </p:sp>
    </p:spTree>
    <p:extLst>
      <p:ext uri="{BB962C8B-B14F-4D97-AF65-F5344CB8AC3E}">
        <p14:creationId xmlns:p14="http://schemas.microsoft.com/office/powerpoint/2010/main" val="8751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>
            <a:extLst>
              <a:ext uri="{FF2B5EF4-FFF2-40B4-BE49-F238E27FC236}">
                <a16:creationId xmlns:a16="http://schemas.microsoft.com/office/drawing/2014/main" id="{E3D52B82-DBA8-48FE-A611-ED7AE4F3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823F57B-4EE8-47C5-9415-DAF11C55C306}"/>
              </a:ext>
            </a:extLst>
          </p:cNvPr>
          <p:cNvSpPr/>
          <p:nvPr/>
        </p:nvSpPr>
        <p:spPr>
          <a:xfrm>
            <a:off x="503548" y="764704"/>
            <a:ext cx="8136904" cy="4613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ctr">
              <a:lnSpc>
                <a:spcPct val="150000"/>
              </a:lnSpc>
            </a:pPr>
            <a:r>
              <a:rPr lang="ru-RU" i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Угрозы узкой специализации промышленных предприятий</a:t>
            </a: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</a:p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обострение конкуренции на рынке продукции, производимой узкоспециализированным предприятием;</a:t>
            </a:r>
          </a:p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обострение конкуренции на ограниченном географическом пространстве, существенно для случаев, когда перевозка продукции приводит к ее существенному удорожанию для потребителя (сырьевая промышленность, производство ряда строительных материалов);</a:t>
            </a:r>
          </a:p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падение спроса на выпускаемую продукцию, обусловленное объективными причинами;</a:t>
            </a:r>
          </a:p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недобросовестная конкуренция во всех ее проявлениях;</a:t>
            </a:r>
          </a:p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монополизация рынка.</a:t>
            </a:r>
          </a:p>
        </p:txBody>
      </p:sp>
    </p:spTree>
    <p:extLst>
      <p:ext uri="{BB962C8B-B14F-4D97-AF65-F5344CB8AC3E}">
        <p14:creationId xmlns:p14="http://schemas.microsoft.com/office/powerpoint/2010/main" val="525746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>
            <a:extLst>
              <a:ext uri="{FF2B5EF4-FFF2-40B4-BE49-F238E27FC236}">
                <a16:creationId xmlns:a16="http://schemas.microsoft.com/office/drawing/2014/main" id="{E3D52B82-DBA8-48FE-A611-ED7AE4F3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7F6A76F-4343-4F04-ACC2-A4CC0686751A}"/>
              </a:ext>
            </a:extLst>
          </p:cNvPr>
          <p:cNvSpPr/>
          <p:nvPr/>
        </p:nvSpPr>
        <p:spPr>
          <a:xfrm>
            <a:off x="503548" y="400377"/>
            <a:ext cx="8136904" cy="458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ctr">
              <a:lnSpc>
                <a:spcPct val="150000"/>
              </a:lnSpc>
            </a:pP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Общие черты предприятий промышленности (продолжение):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823F57B-4EE8-47C5-9415-DAF11C55C306}"/>
              </a:ext>
            </a:extLst>
          </p:cNvPr>
          <p:cNvSpPr/>
          <p:nvPr/>
        </p:nvSpPr>
        <p:spPr>
          <a:xfrm>
            <a:off x="503548" y="1241304"/>
            <a:ext cx="8136904" cy="4613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4. Производство является </a:t>
            </a: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технически сложным</a:t>
            </a: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 процессом, что формирует следующие угрозы:</a:t>
            </a:r>
          </a:p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нанесение ущерба основным средствам, технике, порча ТМЦ;</a:t>
            </a:r>
          </a:p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нанесение ущерба персоналу (производственный травматизм);</a:t>
            </a:r>
          </a:p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угроза появления брака;</a:t>
            </a:r>
          </a:p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угроза появления брака, обусловленного низким качеством поставляемых предприятию и используемых им сырья и комплектующих;</a:t>
            </a:r>
          </a:p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даже небольшой брак или незначительное несоблюдение технологий может впоследствии привести к серьезным финансовым потерям.</a:t>
            </a:r>
          </a:p>
        </p:txBody>
      </p:sp>
    </p:spTree>
    <p:extLst>
      <p:ext uri="{BB962C8B-B14F-4D97-AF65-F5344CB8AC3E}">
        <p14:creationId xmlns:p14="http://schemas.microsoft.com/office/powerpoint/2010/main" val="2555291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>
            <a:extLst>
              <a:ext uri="{FF2B5EF4-FFF2-40B4-BE49-F238E27FC236}">
                <a16:creationId xmlns:a16="http://schemas.microsoft.com/office/drawing/2014/main" id="{E3D52B82-DBA8-48FE-A611-ED7AE4F3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7F6A76F-4343-4F04-ACC2-A4CC0686751A}"/>
              </a:ext>
            </a:extLst>
          </p:cNvPr>
          <p:cNvSpPr/>
          <p:nvPr/>
        </p:nvSpPr>
        <p:spPr>
          <a:xfrm>
            <a:off x="503548" y="400377"/>
            <a:ext cx="8136904" cy="458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ctr">
              <a:lnSpc>
                <a:spcPct val="150000"/>
              </a:lnSpc>
            </a:pP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Производство имеет также следующие особенности: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823F57B-4EE8-47C5-9415-DAF11C55C306}"/>
              </a:ext>
            </a:extLst>
          </p:cNvPr>
          <p:cNvSpPr/>
          <p:nvPr/>
        </p:nvSpPr>
        <p:spPr>
          <a:xfrm>
            <a:off x="503548" y="1258827"/>
            <a:ext cx="8136904" cy="4613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Проблема персонала. </a:t>
            </a:r>
          </a:p>
          <a:p>
            <a:pPr indent="361950" algn="just">
              <a:lnSpc>
                <a:spcPct val="150000"/>
              </a:lnSpc>
              <a:buAutoNum type="arabicPeriod"/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Локализованность: перевод предприятия с одного места на другое обычно связан с высокими затратами и на практике производится в самых крайних случаях. В связи с этим:</a:t>
            </a:r>
          </a:p>
          <a:p>
            <a:pPr marL="457200" indent="-285750" algn="just">
              <a:lnSpc>
                <a:spcPct val="150000"/>
              </a:lnSpc>
              <a:buFontTx/>
              <a:buChar char="-"/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чрезвычайную важность приобретают отношения с органами местной власти;</a:t>
            </a:r>
          </a:p>
          <a:p>
            <a:pPr marL="457200" indent="-285750" algn="just">
              <a:lnSpc>
                <a:spcPct val="150000"/>
              </a:lnSpc>
              <a:buFontTx/>
              <a:buChar char="-"/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необходим постоянный мониторинг окружающей обстановки</a:t>
            </a:r>
          </a:p>
          <a:p>
            <a:pPr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3. Учет бухгалтерский (а также управленческий), а также аудит имеют свою специфику. Как следствие, возникают следующие угрозы:</a:t>
            </a:r>
          </a:p>
          <a:p>
            <a:pPr marL="457200" indent="-285750" algn="just">
              <a:lnSpc>
                <a:spcPct val="150000"/>
              </a:lnSpc>
              <a:buFontTx/>
              <a:buChar char="-"/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связанные с неквалифицированным ведением учета;</a:t>
            </a:r>
          </a:p>
          <a:p>
            <a:pPr marL="457200" indent="-285750" algn="just">
              <a:lnSpc>
                <a:spcPct val="150000"/>
              </a:lnSpc>
              <a:buFontTx/>
              <a:buChar char="-"/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связанные с неквалифицированным проведением аудита.</a:t>
            </a:r>
          </a:p>
        </p:txBody>
      </p:sp>
    </p:spTree>
    <p:extLst>
      <p:ext uri="{BB962C8B-B14F-4D97-AF65-F5344CB8AC3E}">
        <p14:creationId xmlns:p14="http://schemas.microsoft.com/office/powerpoint/2010/main" val="1696440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>
            <a:extLst>
              <a:ext uri="{FF2B5EF4-FFF2-40B4-BE49-F238E27FC236}">
                <a16:creationId xmlns:a16="http://schemas.microsoft.com/office/drawing/2014/main" id="{E3D52B82-DBA8-48FE-A611-ED7AE4F3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823F57B-4EE8-47C5-9415-DAF11C55C306}"/>
              </a:ext>
            </a:extLst>
          </p:cNvPr>
          <p:cNvSpPr/>
          <p:nvPr/>
        </p:nvSpPr>
        <p:spPr>
          <a:xfrm>
            <a:off x="179512" y="116632"/>
            <a:ext cx="8856984" cy="6690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Служба безопасности промышленного предприятия помимо осуществления обычных мероприятий должна уделять особое внимание: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мониторингу отношений собственных сотрудников с представителями органов власти, потенциальными заказчиками либо их представителями, распорядителями заказов;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мониторингу отношений конкурентов, в том числе возможных, с потенциальными заказчиками либо их представителями, распорядителями заказов, представителями органов власти, а также с акционерами предприятия;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мерам противодействия недружественным поглощениям;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строгому сохранению коммерческой тайны внутри предприятия, охраны технологий;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борьбе с угрозами внутреннего мошенничества;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персоналу – как собственному, так и контрагентов;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использовать специальные методические рекомендации, разработанные в соответствии со спецификой каждого конкретного предприятия.</a:t>
            </a:r>
          </a:p>
        </p:txBody>
      </p:sp>
    </p:spTree>
    <p:extLst>
      <p:ext uri="{BB962C8B-B14F-4D97-AF65-F5344CB8AC3E}">
        <p14:creationId xmlns:p14="http://schemas.microsoft.com/office/powerpoint/2010/main" val="3166929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>
            <a:extLst>
              <a:ext uri="{FF2B5EF4-FFF2-40B4-BE49-F238E27FC236}">
                <a16:creationId xmlns:a16="http://schemas.microsoft.com/office/drawing/2014/main" id="{E3D52B82-DBA8-48FE-A611-ED7AE4F3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81D9490-A756-45D6-B0FE-C26286FC20FB}"/>
              </a:ext>
            </a:extLst>
          </p:cNvPr>
          <p:cNvSpPr/>
          <p:nvPr/>
        </p:nvSpPr>
        <p:spPr>
          <a:xfrm>
            <a:off x="503548" y="143322"/>
            <a:ext cx="8136904" cy="8735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ctr">
              <a:lnSpc>
                <a:spcPct val="150000"/>
              </a:lnSpc>
            </a:pP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Особенности финансово-хозяйственной деятельности строительных предприятий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8A33DBC-68C5-4A96-8A4E-BD237BB8F46D}"/>
              </a:ext>
            </a:extLst>
          </p:cNvPr>
          <p:cNvSpPr/>
          <p:nvPr/>
        </p:nvSpPr>
        <p:spPr>
          <a:xfrm>
            <a:off x="143508" y="1134220"/>
            <a:ext cx="8856984" cy="5028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1. Деятельность строительных предприятии </a:t>
            </a: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регламентируется</a:t>
            </a: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 и </a:t>
            </a: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контролируется</a:t>
            </a: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 государством. Деятельность строительных предприятий является </a:t>
            </a: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лицензируемой</a:t>
            </a: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2. Деятельность строительного предприятия в значительной мере зависит от отношений со структурами государственной и местной властей. Это влечет за собой ряд угроз, аналогичных угрозам в промышленности (</a:t>
            </a:r>
            <a:r>
              <a:rPr lang="ru-RU" i="1" spc="100" dirty="0">
                <a:solidFill>
                  <a:srgbClr val="0070C0"/>
                </a:solidFill>
                <a:latin typeface="Times New Roman" panose="02020603050405020304" pitchFamily="18" charset="0"/>
              </a:rPr>
              <a:t>слайд 5</a:t>
            </a: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): 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использование административных возможностей для получения выгоды;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использование административных возможностей для давления со стороны конкурентов;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рост влияния административных рисков;</a:t>
            </a:r>
          </a:p>
          <a:p>
            <a:pPr indent="360363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- попадание предприятия в зависимость от должностных лиц либо посредников, в том числе от своих сотрудников.</a:t>
            </a:r>
          </a:p>
        </p:txBody>
      </p:sp>
    </p:spTree>
    <p:extLst>
      <p:ext uri="{BB962C8B-B14F-4D97-AF65-F5344CB8AC3E}">
        <p14:creationId xmlns:p14="http://schemas.microsoft.com/office/powerpoint/2010/main" val="2699570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1881</TotalTime>
  <Words>1584</Words>
  <Application>Microsoft Office PowerPoint</Application>
  <PresentationFormat>Экран (4:3)</PresentationFormat>
  <Paragraphs>138</Paragraphs>
  <Slides>19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Times New Roman</vt:lpstr>
      <vt:lpstr>Оформление по умолчанию</vt:lpstr>
      <vt:lpstr>Документ Microsoft Word 97–2003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Юрий Скрипниченко</cp:lastModifiedBy>
  <cp:revision>197</cp:revision>
  <dcterms:created xsi:type="dcterms:W3CDTF">2004-02-20T08:27:47Z</dcterms:created>
  <dcterms:modified xsi:type="dcterms:W3CDTF">2020-10-06T11:01:03Z</dcterms:modified>
</cp:coreProperties>
</file>